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6" r:id="rId4"/>
    <p:sldMasterId id="2147483731" r:id="rId5"/>
  </p:sldMasterIdLst>
  <p:notesMasterIdLst>
    <p:notesMasterId r:id="rId16"/>
  </p:notesMasterIdLst>
  <p:handoutMasterIdLst>
    <p:handoutMasterId r:id="rId17"/>
  </p:handoutMasterIdLst>
  <p:sldIdLst>
    <p:sldId id="352" r:id="rId6"/>
    <p:sldId id="333" r:id="rId7"/>
    <p:sldId id="341" r:id="rId8"/>
    <p:sldId id="346" r:id="rId9"/>
    <p:sldId id="347" r:id="rId10"/>
    <p:sldId id="348" r:id="rId11"/>
    <p:sldId id="349" r:id="rId12"/>
    <p:sldId id="350" r:id="rId13"/>
    <p:sldId id="351" r:id="rId14"/>
    <p:sldId id="345" r:id="rId15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FC1FB-4B70-4813-AF70-D1FEBDA4844D}" v="60" dt="2024-05-05T14:16:02.164"/>
  </p1510:revLst>
</p1510:revInfo>
</file>

<file path=ppt/tableStyles.xml><?xml version="1.0" encoding="utf-8"?>
<a:tblStyleLst xmlns:a="http://schemas.openxmlformats.org/drawingml/2006/main" def="{C083E6E3-FA7D-4D7B-A595-EF9225AFEA8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005" autoAdjust="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324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 Jacobsen" userId="002e92317f4fdfb2" providerId="Windows Live" clId="Web-{499FC1FB-4B70-4813-AF70-D1FEBDA4844D}"/>
    <pc:docChg chg="delSld modSld">
      <pc:chgData name="Anton Jacobsen" userId="002e92317f4fdfb2" providerId="Windows Live" clId="Web-{499FC1FB-4B70-4813-AF70-D1FEBDA4844D}" dt="2024-05-05T14:15:59.477" v="56" actId="20577"/>
      <pc:docMkLst>
        <pc:docMk/>
      </pc:docMkLst>
      <pc:sldChg chg="modSp">
        <pc:chgData name="Anton Jacobsen" userId="002e92317f4fdfb2" providerId="Windows Live" clId="Web-{499FC1FB-4B70-4813-AF70-D1FEBDA4844D}" dt="2024-05-05T14:15:59.477" v="56" actId="20577"/>
        <pc:sldMkLst>
          <pc:docMk/>
          <pc:sldMk cId="1716896367" sldId="345"/>
        </pc:sldMkLst>
        <pc:spChg chg="mod">
          <ac:chgData name="Anton Jacobsen" userId="002e92317f4fdfb2" providerId="Windows Live" clId="Web-{499FC1FB-4B70-4813-AF70-D1FEBDA4844D}" dt="2024-05-05T14:15:59.477" v="56" actId="20577"/>
          <ac:spMkLst>
            <pc:docMk/>
            <pc:sldMk cId="1716896367" sldId="345"/>
            <ac:spMk id="9" creationId="{C1E39F92-B979-41AB-0918-CE4FADCA0D09}"/>
          </ac:spMkLst>
        </pc:spChg>
      </pc:sldChg>
      <pc:sldChg chg="modSp del">
        <pc:chgData name="Anton Jacobsen" userId="002e92317f4fdfb2" providerId="Windows Live" clId="Web-{499FC1FB-4B70-4813-AF70-D1FEBDA4844D}" dt="2024-05-05T14:15:27.601" v="22"/>
        <pc:sldMkLst>
          <pc:docMk/>
          <pc:sldMk cId="2576439992" sldId="353"/>
        </pc:sldMkLst>
        <pc:spChg chg="mod">
          <ac:chgData name="Anton Jacobsen" userId="002e92317f4fdfb2" providerId="Windows Live" clId="Web-{499FC1FB-4B70-4813-AF70-D1FEBDA4844D}" dt="2024-05-05T14:14:05.506" v="21" actId="20577"/>
          <ac:spMkLst>
            <pc:docMk/>
            <pc:sldMk cId="2576439992" sldId="353"/>
            <ac:spMk id="9" creationId="{C1E39F92-B979-41AB-0918-CE4FADCA0D0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7415F-6970-4DE4-93F1-94FEF07D0F1C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C6D6D-E986-427F-AD9C-4E9408DDBE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E6E5-5A19-4AE7-8D4E-049C5315C9A0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A580F-E35D-42E1-AF82-E41CC201E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A580F-E35D-42E1-AF82-E41CC201EA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88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3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7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3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190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33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1719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352414-3211-CEB2-31A1-11097989D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934" y="723900"/>
            <a:ext cx="3503757" cy="53164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A26D20-54E1-2490-0D75-F08BCB7D3BF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82232" y="2053087"/>
            <a:ext cx="5903332" cy="3987230"/>
          </a:xfrm>
        </p:spPr>
        <p:txBody>
          <a:bodyPr anchor="t"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8A376F-AF56-AABE-DFA3-DE5A8C899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5467" y="723900"/>
            <a:ext cx="579059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9D420-BBEC-E7C6-7E76-FB9791C7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22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46" y="983901"/>
            <a:ext cx="5724786" cy="119858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C6D5E5-DE84-EC37-75DB-50DB75B5CD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0520" y="2244725"/>
            <a:ext cx="5724786" cy="379568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723899"/>
            <a:ext cx="4876800" cy="5316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41CC69-A0B0-C1BE-2165-D8AD1B7D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57867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47C2FA-8BD9-36BF-787A-3B3C4847B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7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39" y="684311"/>
            <a:ext cx="4058728" cy="274900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527B4D-405A-DCD2-6970-1162843E0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4484" y="721031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621246-77E4-43F0-CD40-C7DB9555D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3726" y="6134059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EB8AC8C-DEDA-D180-1CD8-B67B47276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7600" y="3662835"/>
            <a:ext cx="4064567" cy="246839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7559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332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7928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250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243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9712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7319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3533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9837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530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7285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5527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301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08591"/>
            <a:ext cx="4058728" cy="5225507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9125" y="0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2A424-7EFB-F80C-2BDA-94D103A5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EFEEF-ABDC-22C9-C5DB-0494BEB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134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352414-3211-CEB2-31A1-11097989D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934" y="723900"/>
            <a:ext cx="3503757" cy="53164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A26D20-54E1-2490-0D75-F08BCB7D3BF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82232" y="2053087"/>
            <a:ext cx="5903332" cy="3987230"/>
          </a:xfrm>
        </p:spPr>
        <p:txBody>
          <a:bodyPr anchor="t"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8A376F-AF56-AABE-DFA3-DE5A8C899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5467" y="723900"/>
            <a:ext cx="579059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9D420-BBEC-E7C6-7E76-FB9791C7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092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46" y="983901"/>
            <a:ext cx="5724786" cy="119858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C6D5E5-DE84-EC37-75DB-50DB75B5CD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0520" y="2244725"/>
            <a:ext cx="5724786" cy="379568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723899"/>
            <a:ext cx="4876800" cy="5316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41CC69-A0B0-C1BE-2165-D8AD1B7D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57867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47C2FA-8BD9-36BF-787A-3B3C4847B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80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39" y="684311"/>
            <a:ext cx="4058728" cy="274900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527B4D-405A-DCD2-6970-1162843E0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4484" y="721031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621246-77E4-43F0-CD40-C7DB9555D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3726" y="6134059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EB8AC8C-DEDA-D180-1CD8-B67B47276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7600" y="3662835"/>
            <a:ext cx="4064567" cy="246839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057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8868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96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471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1540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990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241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5472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80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9" r:id="rId12"/>
    <p:sldLayoutId id="2147483726" r:id="rId13"/>
    <p:sldLayoutId id="2147483730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Polder </a:t>
            </a:r>
            <a:r>
              <a:rPr lang="en-US" dirty="0" err="1"/>
              <a:t>Bloemendaal</a:t>
            </a:r>
            <a:endParaRPr lang="en-US" dirty="0"/>
          </a:p>
        </p:txBody>
      </p:sp>
      <p:pic>
        <p:nvPicPr>
          <p:cNvPr id="8" name="Picture Placeholder 13" descr="A close-up of a pine cone">
            <a:extLst>
              <a:ext uri="{FF2B5EF4-FFF2-40B4-BE49-F238E27FC236}">
                <a16:creationId xmlns:a16="http://schemas.microsoft.com/office/drawing/2014/main" id="{975CC0D6-B1DF-FCDA-F41E-56F7EFA2D4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885" b="2885"/>
          <a:stretch/>
        </p:blipFill>
        <p:spPr>
          <a:xfrm>
            <a:off x="5699125" y="18854"/>
            <a:ext cx="5786438" cy="6134100"/>
          </a:xfrm>
        </p:spPr>
      </p:pic>
    </p:spTree>
    <p:extLst>
      <p:ext uri="{BB962C8B-B14F-4D97-AF65-F5344CB8AC3E}">
        <p14:creationId xmlns:p14="http://schemas.microsoft.com/office/powerpoint/2010/main" val="371910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796C4E-41C8-0AB3-6886-FBB7C569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E39F92-B979-41AB-0918-CE4FADCA0D0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Calibri"/>
                <a:cs typeface="Times New Roman"/>
              </a:rPr>
              <a:t>Contact:</a:t>
            </a:r>
          </a:p>
          <a:p>
            <a:r>
              <a:rPr lang="en-US" sz="1800" dirty="0">
                <a:latin typeface="Calibri"/>
                <a:cs typeface="Times New Roman"/>
              </a:rPr>
              <a:t>Info@PolderBloemendaal.nl</a:t>
            </a:r>
            <a:endParaRPr lang="en-US" sz="1800" i="1" dirty="0"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689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Geschiedenis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243AA-A570-5533-577C-6CF74FAD07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088" y="2387600"/>
            <a:ext cx="3799763" cy="37673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Polder </a:t>
            </a:r>
            <a:r>
              <a:rPr lang="en-US" dirty="0" err="1"/>
              <a:t>Bloemendaal</a:t>
            </a:r>
            <a:r>
              <a:rPr lang="en-US" dirty="0"/>
              <a:t> 1200 </a:t>
            </a:r>
            <a:r>
              <a:rPr lang="en-US" dirty="0" err="1"/>
              <a:t>jaar</a:t>
            </a:r>
            <a:r>
              <a:rPr lang="en-US" dirty="0"/>
              <a:t> oud, </a:t>
            </a:r>
            <a:r>
              <a:rPr lang="en-US" dirty="0" err="1"/>
              <a:t>helaas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zo </a:t>
            </a:r>
            <a:r>
              <a:rPr lang="en-US" dirty="0" err="1"/>
              <a:t>gezond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3DB2ADC-AF19-4574-8C10-79B5B04FCA27}" type="slidenum">
              <a:rPr 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0E2F3-E5DA-FBB5-4B9B-792245C32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9" r="24091" b="1"/>
          <a:stretch/>
        </p:blipFill>
        <p:spPr>
          <a:xfrm>
            <a:off x="4981575" y="896106"/>
            <a:ext cx="6302310" cy="525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1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4025A9-7726-7F83-4A59-6CF84E4B90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Visie</a:t>
            </a:r>
            <a:r>
              <a:rPr lang="en-US" dirty="0"/>
              <a:t> document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D1EAF7-58DB-398E-A0A7-0514B6F3301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polder is toegankelijk voor wandelaars en voor recreatie aantrekkelijk (pag 10)</a:t>
            </a:r>
            <a:endParaRPr lang="en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Kassen moeten voldoende landschappelijk ingepast worden (pag 11)</a:t>
            </a:r>
            <a:endParaRPr lang="en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Duurzame ontwikkeling en klimaatbestendigheid zijn belangrijke pijlers (pag 20)</a:t>
            </a:r>
            <a:endParaRPr lang="en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 Beleidsnota Landschapscompensatie Sierteelt is de opzet van een compensatiefonds uitgelicht, waarbij de initiatiefnemer bij uitbreiding van de glasopstanden binnen de boom- en sierteeltcontour betaalt voor het te realiseren glasoppervlak boven de 3.000 m² (pag 22)</a:t>
            </a:r>
            <a:endParaRPr lang="en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A137E53-FBD3-20BC-7B61-06C47E634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D512809-F41B-376E-0F22-66BC1A07BD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604" r="23604"/>
          <a:stretch>
            <a:fillRect/>
          </a:stretch>
        </p:blipFill>
        <p:spPr>
          <a:xfrm>
            <a:off x="7278255" y="771034"/>
            <a:ext cx="4913745" cy="53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5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7C5D-AD1F-81E1-AA06-93C37CC57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Bewoners wensen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31504-B884-7F55-8551-45BB229005E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Aantrekkelijk voor recreatie</a:t>
            </a:r>
          </a:p>
          <a:p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Duurzame ontwikkeling en klimaatbestendigheid zijn belangrijke pijlers</a:t>
            </a:r>
            <a:r>
              <a:rPr lang="nl-NL" dirty="0"/>
              <a:t>.</a:t>
            </a:r>
          </a:p>
          <a:p>
            <a:endParaRPr lang="nl-NL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A25F1EB-2C5A-4B74-47EA-3C7FDC94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798" r="19798"/>
          <a:stretch>
            <a:fillRect/>
          </a:stretch>
        </p:blipFill>
        <p:spPr>
          <a:xfrm>
            <a:off x="7315200" y="761607"/>
            <a:ext cx="4876800" cy="53165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9A78B-74CC-F548-918C-6E7F2FFC7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19E77-1923-6327-B94B-F409E3C33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04" b="29064"/>
          <a:stretch/>
        </p:blipFill>
        <p:spPr>
          <a:xfrm>
            <a:off x="1051655" y="3658868"/>
            <a:ext cx="5730737" cy="23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903300-2364-606F-054A-3BE7D31EC2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221" t="7406" r="5526" b="11983"/>
          <a:stretch/>
        </p:blipFill>
        <p:spPr>
          <a:xfrm>
            <a:off x="6324012" y="776431"/>
            <a:ext cx="5794097" cy="5292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F601B-BD70-ACD5-2366-D8DE82953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Broed- en voedselgebied voor Weidevogels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0698A-996E-CD72-FAFB-C30F0B0D796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warte stern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Visdiefje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Grutto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Kievit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Tureluur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Bloemenrijke weilanden, 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ook voor toeristen aantrekkelijk zijn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C46E-59E0-229B-E056-B79690E90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7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C5E9-5CA6-8BDB-872C-FF13F7590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harde realiteit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F8C1-8CA2-EDCD-6859-CFE86C12B77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Aantrekkelijk voor toeristen?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BF1458-E25C-6E88-029E-9FA9D65E89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066" r="19066"/>
          <a:stretch>
            <a:fillRect/>
          </a:stretch>
        </p:blipFill>
        <p:spPr>
          <a:xfrm>
            <a:off x="7315200" y="761607"/>
            <a:ext cx="4876800" cy="53165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8469A-3681-713F-4858-24BD0FC80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FEC6E-0A58-08DC-832A-363089458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31"/>
          <a:stretch/>
        </p:blipFill>
        <p:spPr>
          <a:xfrm>
            <a:off x="1003478" y="2705387"/>
            <a:ext cx="5730737" cy="33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CFDC-22CF-C502-FCE2-799588BC1A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landschappelijke inpassing?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851DD-7259-BB22-9F8E-BA0091C8C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 descr="A boat on a dock by water&#10;&#10;Description automatically generated">
            <a:extLst>
              <a:ext uri="{FF2B5EF4-FFF2-40B4-BE49-F238E27FC236}">
                <a16:creationId xmlns:a16="http://schemas.microsoft.com/office/drawing/2014/main" id="{0F5BFB86-1D26-23AE-D135-A05715CE45A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9146" y="2819132"/>
            <a:ext cx="6513054" cy="3221277"/>
          </a:xfrm>
          <a:prstGeom prst="rect">
            <a:avLst/>
          </a:prstGeom>
        </p:spPr>
      </p:pic>
      <p:pic>
        <p:nvPicPr>
          <p:cNvPr id="12" name="Picture Placeholder 11" descr="A trailer with pallets and pallets in a field&#10;&#10;Description automatically generated">
            <a:extLst>
              <a:ext uri="{FF2B5EF4-FFF2-40B4-BE49-F238E27FC236}">
                <a16:creationId xmlns:a16="http://schemas.microsoft.com/office/drawing/2014/main" id="{F002457D-D523-F694-6D40-50BCA95839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319" r="1031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5D7BF-031E-CB34-2076-97BF42F49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Duurzame ontwikkeling en klimaatbestendigheid?</a:t>
            </a:r>
            <a:endParaRPr lang="nl-NL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3512D14-91D5-710F-A218-B37C51E02F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897" r="15897"/>
          <a:stretch/>
        </p:blipFill>
        <p:spPr>
          <a:xfrm>
            <a:off x="7315200" y="766446"/>
            <a:ext cx="4876800" cy="531651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25266-4719-9AA8-ACCA-16AB3EBB8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Content Placeholder 8" descr="A round object in the dirt&#10;&#10;Description automatically generated">
            <a:extLst>
              <a:ext uri="{FF2B5EF4-FFF2-40B4-BE49-F238E27FC236}">
                <a16:creationId xmlns:a16="http://schemas.microsoft.com/office/drawing/2014/main" id="{5547CA68-E78C-7AFC-9C47-D2A630860C7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937172" y="2035057"/>
            <a:ext cx="4282323" cy="2130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28ABC-B180-2D79-2BC2-A34EBA65D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46" y="4271267"/>
            <a:ext cx="3611819" cy="1736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BC58FE-0EA1-19C3-C8B6-0D55BA2AF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669" y="4271267"/>
            <a:ext cx="2533785" cy="17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3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050BC-F312-47FC-0B4F-CC796124E1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Blik op de  toekomst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FF58-96D1-E43B-16DF-D53C02DA928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polder is toegankelijk voor wandelaars en voor recreatie aantrekkelijk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Handhaving op illegale bouwwerken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Beëindiging gedogen / toestaan wettelijk verboden middelen (brijnwater in de bodem)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Verbeteren waterkwaliteit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verdere uitbreiding sierteelt. Genoeg moet een keer genoeg zijn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Kortom, hoe kunnen we vastleggen dat we de polder stapje voor stapje aantrekkelijker maken in plaats van commercieel misbruiken?</a:t>
            </a:r>
            <a:endParaRPr lang="nl-NL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FAADE94-47C8-8A78-5583-610C1B0FA6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1335" t="28606" r="21335" b="23624"/>
          <a:stretch/>
        </p:blipFill>
        <p:spPr>
          <a:xfrm>
            <a:off x="7001740" y="762722"/>
            <a:ext cx="4876800" cy="253971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6DCF7-AE65-987D-0468-9F68E7A67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445"/>
          <a:stretch/>
        </p:blipFill>
        <p:spPr>
          <a:xfrm>
            <a:off x="7006810" y="3576012"/>
            <a:ext cx="4871730" cy="25397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1DD2DB-A3AB-CF86-0036-1F43D7CF022A}"/>
              </a:ext>
            </a:extLst>
          </p:cNvPr>
          <p:cNvSpPr txBox="1"/>
          <p:nvPr/>
        </p:nvSpPr>
        <p:spPr>
          <a:xfrm>
            <a:off x="8487154" y="3271699"/>
            <a:ext cx="19059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7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zien we liever?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618055D-C4CB-B04A-BC22-ABDEA2EBE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C3DB2ADC-AF19-4574-8C10-79B5B04FCA2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4023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1_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ffa709e6-1c42-4b3e-afa3-4fc11b84af73" xsi:nil="true"/>
    <_activity xmlns="ffa709e6-1c42-4b3e-afa3-4fc11b84af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74EB26B42DC4683194512B4738D26" ma:contentTypeVersion="18" ma:contentTypeDescription="Create a new document." ma:contentTypeScope="" ma:versionID="720051a798416bbba8560a4c38d85fcb">
  <xsd:schema xmlns:xsd="http://www.w3.org/2001/XMLSchema" xmlns:xs="http://www.w3.org/2001/XMLSchema" xmlns:p="http://schemas.microsoft.com/office/2006/metadata/properties" xmlns:ns3="fd15362c-0161-4e1c-b2ed-424875a35cff" xmlns:ns4="ffa709e6-1c42-4b3e-afa3-4fc11b84af73" targetNamespace="http://schemas.microsoft.com/office/2006/metadata/properties" ma:root="true" ma:fieldsID="f3e1077b9c7dac4e0eb85d2bf6ebed9d" ns3:_="" ns4:_="">
    <xsd:import namespace="fd15362c-0161-4e1c-b2ed-424875a35cff"/>
    <xsd:import namespace="ffa709e6-1c42-4b3e-afa3-4fc11b84af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5362c-0161-4e1c-b2ed-424875a35cf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709e6-1c42-4b3e-afa3-4fc11b84af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C92F81-A6B6-4190-80A1-406B3B4C18B8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ffa709e6-1c42-4b3e-afa3-4fc11b84af73"/>
    <ds:schemaRef ds:uri="fd15362c-0161-4e1c-b2ed-424875a35c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B916DD8-9028-41F0-AB19-FE384D2009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AC6E66-7203-4D3E-B30A-CA2EDBD88A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15362c-0161-4e1c-b2ed-424875a35cff"/>
    <ds:schemaRef ds:uri="ffa709e6-1c42-4b3e-afa3-4fc11b84af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{660171DB-FDF6-45B4-B121-67E759FBD289}tf67498733_win32</Template>
  <TotalTime>1093</TotalTime>
  <Words>239</Words>
  <Application>Microsoft Office PowerPoint</Application>
  <PresentationFormat>Widescreen</PresentationFormat>
  <Paragraphs>49</Paragraphs>
  <Slides>10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ChronicleVTI</vt:lpstr>
      <vt:lpstr>1_ChronicleVTI</vt:lpstr>
      <vt:lpstr>Polder Bloemendaal</vt:lpstr>
      <vt:lpstr>Geschiedenis</vt:lpstr>
      <vt:lpstr>Visie document</vt:lpstr>
      <vt:lpstr>Bewoners wensen</vt:lpstr>
      <vt:lpstr>Broed- en voedselgebied voor Weidevogels</vt:lpstr>
      <vt:lpstr>De harde realiteit</vt:lpstr>
      <vt:lpstr>landschappelijke inpassing?</vt:lpstr>
      <vt:lpstr>Duurzame ontwikkeling en klimaatbestendigheid?</vt:lpstr>
      <vt:lpstr>Blik op de  toekomst</vt:lpstr>
      <vt:lpstr>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Polder Bloemendaal</dc:title>
  <dc:creator>Anton Jacobsen</dc:creator>
  <cp:lastModifiedBy>Anton Jacobsen</cp:lastModifiedBy>
  <cp:revision>16</cp:revision>
  <cp:lastPrinted>2024-04-17T20:16:26Z</cp:lastPrinted>
  <dcterms:created xsi:type="dcterms:W3CDTF">2024-04-16T19:18:00Z</dcterms:created>
  <dcterms:modified xsi:type="dcterms:W3CDTF">2024-05-05T14:16:06Z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0x0101007AA74EB26B42DC4683194512B4738D26</vt:lpwstr>
  </property>
</Properties>
</file>